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302" r:id="rId4"/>
    <p:sldId id="272" r:id="rId5"/>
    <p:sldId id="283" r:id="rId6"/>
    <p:sldId id="265" r:id="rId7"/>
    <p:sldId id="276" r:id="rId8"/>
    <p:sldId id="298" r:id="rId9"/>
    <p:sldId id="301" r:id="rId10"/>
    <p:sldId id="277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030"/>
    <a:srgbClr val="0065B0"/>
    <a:srgbClr val="007635"/>
    <a:srgbClr val="00518E"/>
    <a:srgbClr val="005EA4"/>
    <a:srgbClr val="CDD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 autoAdjust="0"/>
    <p:restoredTop sz="94713" autoAdjust="0"/>
  </p:normalViewPr>
  <p:slideViewPr>
    <p:cSldViewPr>
      <p:cViewPr>
        <p:scale>
          <a:sx n="57" d="100"/>
          <a:sy n="57" d="100"/>
        </p:scale>
        <p:origin x="-84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C4E27-EA65-47FB-B802-51D7861ED27F}" type="doc">
      <dgm:prSet loTypeId="urn:microsoft.com/office/officeart/2005/8/layout/cycle6" loCatId="cycle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A4EAA5F-F3F7-4675-BD60-95589D76D2BF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Управления социальной защиты населения 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8055D0AC-66B3-477D-A4B8-5F0823C9F965}" type="parTrans" cxnId="{3B71BEB4-6E9B-46DF-81D3-08C90085EC68}">
      <dgm:prSet/>
      <dgm:spPr/>
      <dgm:t>
        <a:bodyPr/>
        <a:lstStyle/>
        <a:p>
          <a:endParaRPr lang="ru-RU"/>
        </a:p>
      </dgm:t>
    </dgm:pt>
    <dgm:pt modelId="{19E15CB7-CB71-46AA-8461-4CFB3FE9E1DB}" type="sibTrans" cxnId="{3B71BEB4-6E9B-46DF-81D3-08C90085EC68}">
      <dgm:prSet/>
      <dgm:spPr/>
      <dgm:t>
        <a:bodyPr/>
        <a:lstStyle/>
        <a:p>
          <a:endParaRPr lang="ru-RU" dirty="0"/>
        </a:p>
      </dgm:t>
    </dgm:pt>
    <dgm:pt modelId="{9E1FDB9A-913A-4767-B06D-D75CD4B9DFE5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Комплексные центры социального обслуживания населения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7325C645-C4A5-45AC-804B-874F9E812477}" type="parTrans" cxnId="{5C63DF2A-38DB-456B-A5D9-678C895C5263}">
      <dgm:prSet/>
      <dgm:spPr/>
      <dgm:t>
        <a:bodyPr/>
        <a:lstStyle/>
        <a:p>
          <a:endParaRPr lang="ru-RU"/>
        </a:p>
      </dgm:t>
    </dgm:pt>
    <dgm:pt modelId="{F07A9A91-F8CE-4F00-B489-A0712F318024}" type="sibTrans" cxnId="{5C63DF2A-38DB-456B-A5D9-678C895C5263}">
      <dgm:prSet/>
      <dgm:spPr/>
      <dgm:t>
        <a:bodyPr/>
        <a:lstStyle/>
        <a:p>
          <a:endParaRPr lang="ru-RU" dirty="0"/>
        </a:p>
      </dgm:t>
    </dgm:pt>
    <dgm:pt modelId="{FC53A3B7-77D5-45D9-859E-5EFFF73668EF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Центр реабилитации «Доброе сердце»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6ADE0CC3-399D-4E9E-B927-E442384B196C}" type="parTrans" cxnId="{88A5A580-4A85-415B-9EDE-358E5BD6D61B}">
      <dgm:prSet/>
      <dgm:spPr/>
      <dgm:t>
        <a:bodyPr/>
        <a:lstStyle/>
        <a:p>
          <a:endParaRPr lang="ru-RU"/>
        </a:p>
      </dgm:t>
    </dgm:pt>
    <dgm:pt modelId="{70375F93-3061-4237-8DB7-E94AB976DED5}" type="sibTrans" cxnId="{88A5A580-4A85-415B-9EDE-358E5BD6D61B}">
      <dgm:prSet/>
      <dgm:spPr/>
      <dgm:t>
        <a:bodyPr/>
        <a:lstStyle/>
        <a:p>
          <a:endParaRPr lang="ru-RU"/>
        </a:p>
      </dgm:t>
    </dgm:pt>
    <dgm:pt modelId="{E99F8C22-87D9-473A-A018-85EE6D5F793D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Центр «Моя семья»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D38D8A37-625F-4341-A60B-CA096BA1F719}" type="parTrans" cxnId="{0EFF5016-ECDC-4196-886A-4C21B75B199E}">
      <dgm:prSet/>
      <dgm:spPr/>
      <dgm:t>
        <a:bodyPr/>
        <a:lstStyle/>
        <a:p>
          <a:endParaRPr lang="ru-RU"/>
        </a:p>
      </dgm:t>
    </dgm:pt>
    <dgm:pt modelId="{DC912081-2735-434C-99CB-8A488DBB705C}" type="sibTrans" cxnId="{0EFF5016-ECDC-4196-886A-4C21B75B199E}">
      <dgm:prSet/>
      <dgm:spPr/>
      <dgm:t>
        <a:bodyPr/>
        <a:lstStyle/>
        <a:p>
          <a:endParaRPr lang="ru-RU"/>
        </a:p>
      </dgm:t>
    </dgm:pt>
    <dgm:pt modelId="{BDD78680-4C36-46D2-8634-A4D607C9284E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Центр для детей инвалидов «Феникс»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FB84C585-0917-4541-887A-B0234F340327}" type="parTrans" cxnId="{2EAB35CD-86D8-4CF7-BD3C-1653B3F4AE05}">
      <dgm:prSet/>
      <dgm:spPr/>
      <dgm:t>
        <a:bodyPr/>
        <a:lstStyle/>
        <a:p>
          <a:endParaRPr lang="ru-RU"/>
        </a:p>
      </dgm:t>
    </dgm:pt>
    <dgm:pt modelId="{5F59EF21-794D-4389-9DC2-F2328BEA8C24}" type="sibTrans" cxnId="{2EAB35CD-86D8-4CF7-BD3C-1653B3F4AE05}">
      <dgm:prSet/>
      <dgm:spPr/>
      <dgm:t>
        <a:bodyPr/>
        <a:lstStyle/>
        <a:p>
          <a:endParaRPr lang="ru-RU"/>
        </a:p>
      </dgm:t>
    </dgm:pt>
    <dgm:pt modelId="{5EC03F64-AA76-4B2E-AA8B-BE7BF22E8465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Дом-интернат «Ласка»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79589002-C4C5-493F-B217-CA3F4C5BCEE3}" type="parTrans" cxnId="{61619CFA-C1AF-4217-8943-3D2FD9C086CF}">
      <dgm:prSet/>
      <dgm:spPr/>
      <dgm:t>
        <a:bodyPr/>
        <a:lstStyle/>
        <a:p>
          <a:endParaRPr lang="ru-RU"/>
        </a:p>
      </dgm:t>
    </dgm:pt>
    <dgm:pt modelId="{108B889B-12B3-415C-BE3F-B87A1F0A3381}" type="sibTrans" cxnId="{61619CFA-C1AF-4217-8943-3D2FD9C086CF}">
      <dgm:prSet/>
      <dgm:spPr/>
      <dgm:t>
        <a:bodyPr/>
        <a:lstStyle/>
        <a:p>
          <a:endParaRPr lang="ru-RU"/>
        </a:p>
      </dgm:t>
    </dgm:pt>
    <dgm:pt modelId="{1A3C9B2A-0E7B-4FA9-9B8F-EBA380DF031F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  <a:latin typeface="Monotype Corsiva" pitchFamily="66" charset="0"/>
            </a:rPr>
            <a:t>Алагирский</a:t>
          </a:r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 центр помощи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2756E2FD-A244-4E46-9953-888EC4B4E303}" type="parTrans" cxnId="{BAF95B40-C69D-4382-9967-84CEE1ED91BC}">
      <dgm:prSet/>
      <dgm:spPr/>
      <dgm:t>
        <a:bodyPr/>
        <a:lstStyle/>
        <a:p>
          <a:endParaRPr lang="ru-RU"/>
        </a:p>
      </dgm:t>
    </dgm:pt>
    <dgm:pt modelId="{97A6990E-8250-4094-869B-A47BF108DB53}" type="sibTrans" cxnId="{BAF95B40-C69D-4382-9967-84CEE1ED91BC}">
      <dgm:prSet/>
      <dgm:spPr/>
      <dgm:t>
        <a:bodyPr/>
        <a:lstStyle/>
        <a:p>
          <a:endParaRPr lang="ru-RU"/>
        </a:p>
      </dgm:t>
    </dgm:pt>
    <dgm:pt modelId="{099F860D-76B6-40C0-8EB6-F9B672132425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Центр «</a:t>
          </a:r>
          <a:r>
            <a:rPr lang="ru-RU" sz="1800" b="1" dirty="0" err="1" smtClean="0">
              <a:solidFill>
                <a:srgbClr val="002060"/>
              </a:solidFill>
              <a:latin typeface="Monotype Corsiva" pitchFamily="66" charset="0"/>
            </a:rPr>
            <a:t>Тамиск</a:t>
          </a:r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»</a:t>
          </a:r>
          <a:endParaRPr lang="ru-RU" sz="18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F02F9BA0-3DB9-4172-9FDD-132A32784958}" type="parTrans" cxnId="{41F706BA-9040-437A-B669-5478218ADADF}">
      <dgm:prSet/>
      <dgm:spPr/>
      <dgm:t>
        <a:bodyPr/>
        <a:lstStyle/>
        <a:p>
          <a:endParaRPr lang="ru-RU"/>
        </a:p>
      </dgm:t>
    </dgm:pt>
    <dgm:pt modelId="{28BA2EF9-62A7-4B29-ABC5-443B26EAB974}" type="sibTrans" cxnId="{41F706BA-9040-437A-B669-5478218ADADF}">
      <dgm:prSet/>
      <dgm:spPr/>
      <dgm:t>
        <a:bodyPr/>
        <a:lstStyle/>
        <a:p>
          <a:endParaRPr lang="ru-RU"/>
        </a:p>
      </dgm:t>
    </dgm:pt>
    <dgm:pt modelId="{8A5E4F97-5D0B-44A0-83A4-3EB77D8729D5}" type="pres">
      <dgm:prSet presAssocID="{569C4E27-EA65-47FB-B802-51D7861ED2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84AE0-C434-45B5-A96B-EE619CD1B76C}" type="pres">
      <dgm:prSet presAssocID="{3A4EAA5F-F3F7-4675-BD60-95589D76D2BF}" presName="node" presStyleLbl="node1" presStyleIdx="0" presStyleCnt="8" custScaleX="186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0BE47-4203-4DA8-98CC-B6F010756EC0}" type="pres">
      <dgm:prSet presAssocID="{3A4EAA5F-F3F7-4675-BD60-95589D76D2BF}" presName="spNode" presStyleCnt="0"/>
      <dgm:spPr/>
    </dgm:pt>
    <dgm:pt modelId="{C647F4C6-0616-426D-9C46-3BCF74FB6C7F}" type="pres">
      <dgm:prSet presAssocID="{19E15CB7-CB71-46AA-8461-4CFB3FE9E1DB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0C08892-9DF9-4077-96BF-8446A9548067}" type="pres">
      <dgm:prSet presAssocID="{9E1FDB9A-913A-4767-B06D-D75CD4B9DFE5}" presName="node" presStyleLbl="node1" presStyleIdx="1" presStyleCnt="8" custScaleX="213169" custScaleY="154093" custRadScaleRad="98767" custRadScaleInc="7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093B-7AA3-44DE-9891-E1A887C71A64}" type="pres">
      <dgm:prSet presAssocID="{9E1FDB9A-913A-4767-B06D-D75CD4B9DFE5}" presName="spNode" presStyleCnt="0"/>
      <dgm:spPr/>
    </dgm:pt>
    <dgm:pt modelId="{ABF905EB-62E9-471F-B91B-F0BAC7CFE52B}" type="pres">
      <dgm:prSet presAssocID="{F07A9A91-F8CE-4F00-B489-A0712F318024}" presName="sibTrans" presStyleLbl="sibTrans1D1" presStyleIdx="1" presStyleCnt="8"/>
      <dgm:spPr/>
      <dgm:t>
        <a:bodyPr/>
        <a:lstStyle/>
        <a:p>
          <a:endParaRPr lang="ru-RU"/>
        </a:p>
      </dgm:t>
    </dgm:pt>
    <dgm:pt modelId="{47E9458F-4615-4642-B025-E426F2AA5F53}" type="pres">
      <dgm:prSet presAssocID="{FC53A3B7-77D5-45D9-859E-5EFFF73668EF}" presName="node" presStyleLbl="node1" presStyleIdx="2" presStyleCnt="8" custScaleX="183704" custScaleY="13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20B48-A9A4-4AE3-B9E5-BE6C67E35EF5}" type="pres">
      <dgm:prSet presAssocID="{FC53A3B7-77D5-45D9-859E-5EFFF73668EF}" presName="spNode" presStyleCnt="0"/>
      <dgm:spPr/>
    </dgm:pt>
    <dgm:pt modelId="{A9C2946D-8635-48CB-9A12-8B5A7878418C}" type="pres">
      <dgm:prSet presAssocID="{70375F93-3061-4237-8DB7-E94AB976DED5}" presName="sibTrans" presStyleLbl="sibTrans1D1" presStyleIdx="2" presStyleCnt="8"/>
      <dgm:spPr/>
      <dgm:t>
        <a:bodyPr/>
        <a:lstStyle/>
        <a:p>
          <a:endParaRPr lang="ru-RU"/>
        </a:p>
      </dgm:t>
    </dgm:pt>
    <dgm:pt modelId="{75A3E86C-5C35-4F95-86AA-F28693321AC0}" type="pres">
      <dgm:prSet presAssocID="{E99F8C22-87D9-473A-A018-85EE6D5F793D}" presName="node" presStyleLbl="node1" presStyleIdx="3" presStyleCnt="8" custScaleX="135180" custScaleY="112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4C3F7-1726-499F-8655-41FB77480E56}" type="pres">
      <dgm:prSet presAssocID="{E99F8C22-87D9-473A-A018-85EE6D5F793D}" presName="spNode" presStyleCnt="0"/>
      <dgm:spPr/>
    </dgm:pt>
    <dgm:pt modelId="{F0CE760F-26C4-4D8C-B7F0-D90877F62860}" type="pres">
      <dgm:prSet presAssocID="{DC912081-2735-434C-99CB-8A488DBB705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EEF5427-0DFF-4AD6-8648-5C1282F19AE3}" type="pres">
      <dgm:prSet presAssocID="{BDD78680-4C36-46D2-8634-A4D607C9284E}" presName="node" presStyleLbl="node1" presStyleIdx="4" presStyleCnt="8" custScaleX="183757" custScaleY="120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18ED8-0722-4A75-BDCF-3CC4EFDEE983}" type="pres">
      <dgm:prSet presAssocID="{BDD78680-4C36-46D2-8634-A4D607C9284E}" presName="spNode" presStyleCnt="0"/>
      <dgm:spPr/>
    </dgm:pt>
    <dgm:pt modelId="{A40A3BC0-A2A8-4472-B49B-FCFD066E0653}" type="pres">
      <dgm:prSet presAssocID="{5F59EF21-794D-4389-9DC2-F2328BEA8C2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C64AD26C-4803-4C9C-8C51-8F3F3E966564}" type="pres">
      <dgm:prSet presAssocID="{5EC03F64-AA76-4B2E-AA8B-BE7BF22E8465}" presName="node" presStyleLbl="node1" presStyleIdx="5" presStyleCnt="8" custScaleX="14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F35D9-4DFD-473D-8155-AAD77337C88E}" type="pres">
      <dgm:prSet presAssocID="{5EC03F64-AA76-4B2E-AA8B-BE7BF22E8465}" presName="spNode" presStyleCnt="0"/>
      <dgm:spPr/>
    </dgm:pt>
    <dgm:pt modelId="{00F8267D-118A-4AF2-B2E8-8DE24D182A09}" type="pres">
      <dgm:prSet presAssocID="{108B889B-12B3-415C-BE3F-B87A1F0A3381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70983C7-8F56-4C2C-AD27-701CC5A59782}" type="pres">
      <dgm:prSet presAssocID="{1A3C9B2A-0E7B-4FA9-9B8F-EBA380DF031F}" presName="node" presStyleLbl="node1" presStyleIdx="6" presStyleCnt="8" custScaleX="150906" custScaleY="11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5BDB5-49B3-4611-B8B4-DD383F9C8811}" type="pres">
      <dgm:prSet presAssocID="{1A3C9B2A-0E7B-4FA9-9B8F-EBA380DF031F}" presName="spNode" presStyleCnt="0"/>
      <dgm:spPr/>
    </dgm:pt>
    <dgm:pt modelId="{91F9A429-E72E-48A9-88F7-886E378D984A}" type="pres">
      <dgm:prSet presAssocID="{97A6990E-8250-4094-869B-A47BF108DB53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06082BF-48CB-4BCE-9826-51BCD3647CF0}" type="pres">
      <dgm:prSet presAssocID="{099F860D-76B6-40C0-8EB6-F9B672132425}" presName="node" presStyleLbl="node1" presStyleIdx="7" presStyleCnt="8" custScaleX="162019" custScaleY="12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C28BA-60B2-431C-8A51-7A56EE342548}" type="pres">
      <dgm:prSet presAssocID="{099F860D-76B6-40C0-8EB6-F9B672132425}" presName="spNode" presStyleCnt="0"/>
      <dgm:spPr/>
    </dgm:pt>
    <dgm:pt modelId="{068272A1-C92C-425B-9649-13ACE86097F8}" type="pres">
      <dgm:prSet presAssocID="{28BA2EF9-62A7-4B29-ABC5-443B26EAB974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4193A1E2-1977-410A-B14F-2AC01403CA68}" type="presOf" srcId="{1A3C9B2A-0E7B-4FA9-9B8F-EBA380DF031F}" destId="{B70983C7-8F56-4C2C-AD27-701CC5A59782}" srcOrd="0" destOrd="0" presId="urn:microsoft.com/office/officeart/2005/8/layout/cycle6"/>
    <dgm:cxn modelId="{FDCE11EC-59EC-4041-84D0-755B7A9DDD77}" type="presOf" srcId="{97A6990E-8250-4094-869B-A47BF108DB53}" destId="{91F9A429-E72E-48A9-88F7-886E378D984A}" srcOrd="0" destOrd="0" presId="urn:microsoft.com/office/officeart/2005/8/layout/cycle6"/>
    <dgm:cxn modelId="{90A472F1-8C9C-4BA2-9C51-286C92683EA3}" type="presOf" srcId="{5F59EF21-794D-4389-9DC2-F2328BEA8C24}" destId="{A40A3BC0-A2A8-4472-B49B-FCFD066E0653}" srcOrd="0" destOrd="0" presId="urn:microsoft.com/office/officeart/2005/8/layout/cycle6"/>
    <dgm:cxn modelId="{704D580C-8F32-47B0-8F67-5CD1B268A7BE}" type="presOf" srcId="{BDD78680-4C36-46D2-8634-A4D607C9284E}" destId="{6EEF5427-0DFF-4AD6-8648-5C1282F19AE3}" srcOrd="0" destOrd="0" presId="urn:microsoft.com/office/officeart/2005/8/layout/cycle6"/>
    <dgm:cxn modelId="{61619CFA-C1AF-4217-8943-3D2FD9C086CF}" srcId="{569C4E27-EA65-47FB-B802-51D7861ED27F}" destId="{5EC03F64-AA76-4B2E-AA8B-BE7BF22E8465}" srcOrd="5" destOrd="0" parTransId="{79589002-C4C5-493F-B217-CA3F4C5BCEE3}" sibTransId="{108B889B-12B3-415C-BE3F-B87A1F0A3381}"/>
    <dgm:cxn modelId="{3DB95A11-0F28-4FC5-A4E4-8DC40043D9B6}" type="presOf" srcId="{3A4EAA5F-F3F7-4675-BD60-95589D76D2BF}" destId="{A7084AE0-C434-45B5-A96B-EE619CD1B76C}" srcOrd="0" destOrd="0" presId="urn:microsoft.com/office/officeart/2005/8/layout/cycle6"/>
    <dgm:cxn modelId="{A13A6E39-630B-4F17-AA0F-FD46A50E016E}" type="presOf" srcId="{108B889B-12B3-415C-BE3F-B87A1F0A3381}" destId="{00F8267D-118A-4AF2-B2E8-8DE24D182A09}" srcOrd="0" destOrd="0" presId="urn:microsoft.com/office/officeart/2005/8/layout/cycle6"/>
    <dgm:cxn modelId="{8068EB51-A3A5-48F6-9830-F6A6F0062A70}" type="presOf" srcId="{5EC03F64-AA76-4B2E-AA8B-BE7BF22E8465}" destId="{C64AD26C-4803-4C9C-8C51-8F3F3E966564}" srcOrd="0" destOrd="0" presId="urn:microsoft.com/office/officeart/2005/8/layout/cycle6"/>
    <dgm:cxn modelId="{86FF4756-6DB2-4077-96C6-58CC3269C97F}" type="presOf" srcId="{F07A9A91-F8CE-4F00-B489-A0712F318024}" destId="{ABF905EB-62E9-471F-B91B-F0BAC7CFE52B}" srcOrd="0" destOrd="0" presId="urn:microsoft.com/office/officeart/2005/8/layout/cycle6"/>
    <dgm:cxn modelId="{BAF95B40-C69D-4382-9967-84CEE1ED91BC}" srcId="{569C4E27-EA65-47FB-B802-51D7861ED27F}" destId="{1A3C9B2A-0E7B-4FA9-9B8F-EBA380DF031F}" srcOrd="6" destOrd="0" parTransId="{2756E2FD-A244-4E46-9953-888EC4B4E303}" sibTransId="{97A6990E-8250-4094-869B-A47BF108DB53}"/>
    <dgm:cxn modelId="{03797C82-2429-471D-B896-6BEA4A3C904B}" type="presOf" srcId="{9E1FDB9A-913A-4767-B06D-D75CD4B9DFE5}" destId="{60C08892-9DF9-4077-96BF-8446A9548067}" srcOrd="0" destOrd="0" presId="urn:microsoft.com/office/officeart/2005/8/layout/cycle6"/>
    <dgm:cxn modelId="{9AF7C30F-4317-46CD-B294-D95034F3590B}" type="presOf" srcId="{DC912081-2735-434C-99CB-8A488DBB705C}" destId="{F0CE760F-26C4-4D8C-B7F0-D90877F62860}" srcOrd="0" destOrd="0" presId="urn:microsoft.com/office/officeart/2005/8/layout/cycle6"/>
    <dgm:cxn modelId="{F4AC1B2D-59CA-4832-A7A1-BD8B080B4003}" type="presOf" srcId="{099F860D-76B6-40C0-8EB6-F9B672132425}" destId="{006082BF-48CB-4BCE-9826-51BCD3647CF0}" srcOrd="0" destOrd="0" presId="urn:microsoft.com/office/officeart/2005/8/layout/cycle6"/>
    <dgm:cxn modelId="{3B71BEB4-6E9B-46DF-81D3-08C90085EC68}" srcId="{569C4E27-EA65-47FB-B802-51D7861ED27F}" destId="{3A4EAA5F-F3F7-4675-BD60-95589D76D2BF}" srcOrd="0" destOrd="0" parTransId="{8055D0AC-66B3-477D-A4B8-5F0823C9F965}" sibTransId="{19E15CB7-CB71-46AA-8461-4CFB3FE9E1DB}"/>
    <dgm:cxn modelId="{2F5C8D8E-426B-4AAB-B9F8-F81D405C7F7D}" type="presOf" srcId="{70375F93-3061-4237-8DB7-E94AB976DED5}" destId="{A9C2946D-8635-48CB-9A12-8B5A7878418C}" srcOrd="0" destOrd="0" presId="urn:microsoft.com/office/officeart/2005/8/layout/cycle6"/>
    <dgm:cxn modelId="{A9E5E1BE-77C8-4CCD-B201-0DCE7278AB07}" type="presOf" srcId="{569C4E27-EA65-47FB-B802-51D7861ED27F}" destId="{8A5E4F97-5D0B-44A0-83A4-3EB77D8729D5}" srcOrd="0" destOrd="0" presId="urn:microsoft.com/office/officeart/2005/8/layout/cycle6"/>
    <dgm:cxn modelId="{AC4EB05C-2131-47B8-BEC2-9E5F0A312347}" type="presOf" srcId="{FC53A3B7-77D5-45D9-859E-5EFFF73668EF}" destId="{47E9458F-4615-4642-B025-E426F2AA5F53}" srcOrd="0" destOrd="0" presId="urn:microsoft.com/office/officeart/2005/8/layout/cycle6"/>
    <dgm:cxn modelId="{C09CAECE-32D2-4ECF-BD4D-7A78E3B9A74B}" type="presOf" srcId="{19E15CB7-CB71-46AA-8461-4CFB3FE9E1DB}" destId="{C647F4C6-0616-426D-9C46-3BCF74FB6C7F}" srcOrd="0" destOrd="0" presId="urn:microsoft.com/office/officeart/2005/8/layout/cycle6"/>
    <dgm:cxn modelId="{2EAB35CD-86D8-4CF7-BD3C-1653B3F4AE05}" srcId="{569C4E27-EA65-47FB-B802-51D7861ED27F}" destId="{BDD78680-4C36-46D2-8634-A4D607C9284E}" srcOrd="4" destOrd="0" parTransId="{FB84C585-0917-4541-887A-B0234F340327}" sibTransId="{5F59EF21-794D-4389-9DC2-F2328BEA8C24}"/>
    <dgm:cxn modelId="{41F706BA-9040-437A-B669-5478218ADADF}" srcId="{569C4E27-EA65-47FB-B802-51D7861ED27F}" destId="{099F860D-76B6-40C0-8EB6-F9B672132425}" srcOrd="7" destOrd="0" parTransId="{F02F9BA0-3DB9-4172-9FDD-132A32784958}" sibTransId="{28BA2EF9-62A7-4B29-ABC5-443B26EAB974}"/>
    <dgm:cxn modelId="{88A5A580-4A85-415B-9EDE-358E5BD6D61B}" srcId="{569C4E27-EA65-47FB-B802-51D7861ED27F}" destId="{FC53A3B7-77D5-45D9-859E-5EFFF73668EF}" srcOrd="2" destOrd="0" parTransId="{6ADE0CC3-399D-4E9E-B927-E442384B196C}" sibTransId="{70375F93-3061-4237-8DB7-E94AB976DED5}"/>
    <dgm:cxn modelId="{50134350-37EC-43A5-847A-1FBC5EF395C6}" type="presOf" srcId="{28BA2EF9-62A7-4B29-ABC5-443B26EAB974}" destId="{068272A1-C92C-425B-9649-13ACE86097F8}" srcOrd="0" destOrd="0" presId="urn:microsoft.com/office/officeart/2005/8/layout/cycle6"/>
    <dgm:cxn modelId="{ADFBB2DF-28FE-4498-BAB7-F8CA30A1213C}" type="presOf" srcId="{E99F8C22-87D9-473A-A018-85EE6D5F793D}" destId="{75A3E86C-5C35-4F95-86AA-F28693321AC0}" srcOrd="0" destOrd="0" presId="urn:microsoft.com/office/officeart/2005/8/layout/cycle6"/>
    <dgm:cxn modelId="{0EFF5016-ECDC-4196-886A-4C21B75B199E}" srcId="{569C4E27-EA65-47FB-B802-51D7861ED27F}" destId="{E99F8C22-87D9-473A-A018-85EE6D5F793D}" srcOrd="3" destOrd="0" parTransId="{D38D8A37-625F-4341-A60B-CA096BA1F719}" sibTransId="{DC912081-2735-434C-99CB-8A488DBB705C}"/>
    <dgm:cxn modelId="{5C63DF2A-38DB-456B-A5D9-678C895C5263}" srcId="{569C4E27-EA65-47FB-B802-51D7861ED27F}" destId="{9E1FDB9A-913A-4767-B06D-D75CD4B9DFE5}" srcOrd="1" destOrd="0" parTransId="{7325C645-C4A5-45AC-804B-874F9E812477}" sibTransId="{F07A9A91-F8CE-4F00-B489-A0712F318024}"/>
    <dgm:cxn modelId="{70CA2490-6AB5-42E7-885B-7E29AE5C3C11}" type="presParOf" srcId="{8A5E4F97-5D0B-44A0-83A4-3EB77D8729D5}" destId="{A7084AE0-C434-45B5-A96B-EE619CD1B76C}" srcOrd="0" destOrd="0" presId="urn:microsoft.com/office/officeart/2005/8/layout/cycle6"/>
    <dgm:cxn modelId="{900E2F1F-3F4A-4354-AD33-9A11BB99832F}" type="presParOf" srcId="{8A5E4F97-5D0B-44A0-83A4-3EB77D8729D5}" destId="{8570BE47-4203-4DA8-98CC-B6F010756EC0}" srcOrd="1" destOrd="0" presId="urn:microsoft.com/office/officeart/2005/8/layout/cycle6"/>
    <dgm:cxn modelId="{BB39D07F-930C-4C0B-B384-C3E552241DE5}" type="presParOf" srcId="{8A5E4F97-5D0B-44A0-83A4-3EB77D8729D5}" destId="{C647F4C6-0616-426D-9C46-3BCF74FB6C7F}" srcOrd="2" destOrd="0" presId="urn:microsoft.com/office/officeart/2005/8/layout/cycle6"/>
    <dgm:cxn modelId="{E1966C5E-0C7F-4ABC-9F94-F26D716592DB}" type="presParOf" srcId="{8A5E4F97-5D0B-44A0-83A4-3EB77D8729D5}" destId="{60C08892-9DF9-4077-96BF-8446A9548067}" srcOrd="3" destOrd="0" presId="urn:microsoft.com/office/officeart/2005/8/layout/cycle6"/>
    <dgm:cxn modelId="{70413A55-EC00-4FA4-B877-C7463B0A64E0}" type="presParOf" srcId="{8A5E4F97-5D0B-44A0-83A4-3EB77D8729D5}" destId="{21B5093B-7AA3-44DE-9891-E1A887C71A64}" srcOrd="4" destOrd="0" presId="urn:microsoft.com/office/officeart/2005/8/layout/cycle6"/>
    <dgm:cxn modelId="{060CFCC7-B423-4929-B4DE-EEB3282963F9}" type="presParOf" srcId="{8A5E4F97-5D0B-44A0-83A4-3EB77D8729D5}" destId="{ABF905EB-62E9-471F-B91B-F0BAC7CFE52B}" srcOrd="5" destOrd="0" presId="urn:microsoft.com/office/officeart/2005/8/layout/cycle6"/>
    <dgm:cxn modelId="{92A4E51B-F9C3-4D79-BAB1-26BD12D32803}" type="presParOf" srcId="{8A5E4F97-5D0B-44A0-83A4-3EB77D8729D5}" destId="{47E9458F-4615-4642-B025-E426F2AA5F53}" srcOrd="6" destOrd="0" presId="urn:microsoft.com/office/officeart/2005/8/layout/cycle6"/>
    <dgm:cxn modelId="{433B9A1B-2F3F-4ED1-809A-F1111A76BBAE}" type="presParOf" srcId="{8A5E4F97-5D0B-44A0-83A4-3EB77D8729D5}" destId="{A9920B48-A9A4-4AE3-B9E5-BE6C67E35EF5}" srcOrd="7" destOrd="0" presId="urn:microsoft.com/office/officeart/2005/8/layout/cycle6"/>
    <dgm:cxn modelId="{C88CBAA4-1753-487E-95EE-677754BAF4CA}" type="presParOf" srcId="{8A5E4F97-5D0B-44A0-83A4-3EB77D8729D5}" destId="{A9C2946D-8635-48CB-9A12-8B5A7878418C}" srcOrd="8" destOrd="0" presId="urn:microsoft.com/office/officeart/2005/8/layout/cycle6"/>
    <dgm:cxn modelId="{787F700C-4EF0-467E-A24F-FB401E2FFD7D}" type="presParOf" srcId="{8A5E4F97-5D0B-44A0-83A4-3EB77D8729D5}" destId="{75A3E86C-5C35-4F95-86AA-F28693321AC0}" srcOrd="9" destOrd="0" presId="urn:microsoft.com/office/officeart/2005/8/layout/cycle6"/>
    <dgm:cxn modelId="{C0C31465-9FA6-417F-8C83-0800D57F78F0}" type="presParOf" srcId="{8A5E4F97-5D0B-44A0-83A4-3EB77D8729D5}" destId="{7884C3F7-1726-499F-8655-41FB77480E56}" srcOrd="10" destOrd="0" presId="urn:microsoft.com/office/officeart/2005/8/layout/cycle6"/>
    <dgm:cxn modelId="{4689ED21-76A3-4C5D-BED8-2C66F7CC7082}" type="presParOf" srcId="{8A5E4F97-5D0B-44A0-83A4-3EB77D8729D5}" destId="{F0CE760F-26C4-4D8C-B7F0-D90877F62860}" srcOrd="11" destOrd="0" presId="urn:microsoft.com/office/officeart/2005/8/layout/cycle6"/>
    <dgm:cxn modelId="{D5B2D80A-6E72-4C6A-9A08-BDA612D1C420}" type="presParOf" srcId="{8A5E4F97-5D0B-44A0-83A4-3EB77D8729D5}" destId="{6EEF5427-0DFF-4AD6-8648-5C1282F19AE3}" srcOrd="12" destOrd="0" presId="urn:microsoft.com/office/officeart/2005/8/layout/cycle6"/>
    <dgm:cxn modelId="{877C7AD4-1783-477D-8162-1977ADF59C0C}" type="presParOf" srcId="{8A5E4F97-5D0B-44A0-83A4-3EB77D8729D5}" destId="{D2418ED8-0722-4A75-BDCF-3CC4EFDEE983}" srcOrd="13" destOrd="0" presId="urn:microsoft.com/office/officeart/2005/8/layout/cycle6"/>
    <dgm:cxn modelId="{8D7719AB-6727-413C-BD2E-BFF624EFBF1D}" type="presParOf" srcId="{8A5E4F97-5D0B-44A0-83A4-3EB77D8729D5}" destId="{A40A3BC0-A2A8-4472-B49B-FCFD066E0653}" srcOrd="14" destOrd="0" presId="urn:microsoft.com/office/officeart/2005/8/layout/cycle6"/>
    <dgm:cxn modelId="{30745702-90AA-4B32-B4F8-5CBE021E521D}" type="presParOf" srcId="{8A5E4F97-5D0B-44A0-83A4-3EB77D8729D5}" destId="{C64AD26C-4803-4C9C-8C51-8F3F3E966564}" srcOrd="15" destOrd="0" presId="urn:microsoft.com/office/officeart/2005/8/layout/cycle6"/>
    <dgm:cxn modelId="{511D5E5B-51E1-442E-94DE-4DDDADCD7204}" type="presParOf" srcId="{8A5E4F97-5D0B-44A0-83A4-3EB77D8729D5}" destId="{559F35D9-4DFD-473D-8155-AAD77337C88E}" srcOrd="16" destOrd="0" presId="urn:microsoft.com/office/officeart/2005/8/layout/cycle6"/>
    <dgm:cxn modelId="{D9029668-B0E4-41BA-B971-1AB62721F9AE}" type="presParOf" srcId="{8A5E4F97-5D0B-44A0-83A4-3EB77D8729D5}" destId="{00F8267D-118A-4AF2-B2E8-8DE24D182A09}" srcOrd="17" destOrd="0" presId="urn:microsoft.com/office/officeart/2005/8/layout/cycle6"/>
    <dgm:cxn modelId="{CBDF3472-940B-46E5-9192-6D8EA0AF0584}" type="presParOf" srcId="{8A5E4F97-5D0B-44A0-83A4-3EB77D8729D5}" destId="{B70983C7-8F56-4C2C-AD27-701CC5A59782}" srcOrd="18" destOrd="0" presId="urn:microsoft.com/office/officeart/2005/8/layout/cycle6"/>
    <dgm:cxn modelId="{9FD14415-DF29-41D0-A62E-69313FA41B6F}" type="presParOf" srcId="{8A5E4F97-5D0B-44A0-83A4-3EB77D8729D5}" destId="{C195BDB5-49B3-4611-B8B4-DD383F9C8811}" srcOrd="19" destOrd="0" presId="urn:microsoft.com/office/officeart/2005/8/layout/cycle6"/>
    <dgm:cxn modelId="{0C5E19E7-5571-4E05-9BBF-CCDAF197BD1E}" type="presParOf" srcId="{8A5E4F97-5D0B-44A0-83A4-3EB77D8729D5}" destId="{91F9A429-E72E-48A9-88F7-886E378D984A}" srcOrd="20" destOrd="0" presId="urn:microsoft.com/office/officeart/2005/8/layout/cycle6"/>
    <dgm:cxn modelId="{1244E076-098E-4BFC-ACFE-1BCEA865D786}" type="presParOf" srcId="{8A5E4F97-5D0B-44A0-83A4-3EB77D8729D5}" destId="{006082BF-48CB-4BCE-9826-51BCD3647CF0}" srcOrd="21" destOrd="0" presId="urn:microsoft.com/office/officeart/2005/8/layout/cycle6"/>
    <dgm:cxn modelId="{2503DFF0-B8F2-4515-A7F4-FA2D75594651}" type="presParOf" srcId="{8A5E4F97-5D0B-44A0-83A4-3EB77D8729D5}" destId="{BD1C28BA-60B2-431C-8A51-7A56EE342548}" srcOrd="22" destOrd="0" presId="urn:microsoft.com/office/officeart/2005/8/layout/cycle6"/>
    <dgm:cxn modelId="{E8EA1792-76E6-43DF-B9F6-BB52A56BADF7}" type="presParOf" srcId="{8A5E4F97-5D0B-44A0-83A4-3EB77D8729D5}" destId="{068272A1-C92C-425B-9649-13ACE86097F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4AE0-C434-45B5-A96B-EE619CD1B76C}">
      <dsp:nvSpPr>
        <dsp:cNvPr id="0" name=""/>
        <dsp:cNvSpPr/>
      </dsp:nvSpPr>
      <dsp:spPr>
        <a:xfrm>
          <a:off x="3866300" y="-33064"/>
          <a:ext cx="1959894" cy="684126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Управления социальной защиты населения 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3899696" y="332"/>
        <a:ext cx="1893102" cy="617334"/>
      </dsp:txXfrm>
    </dsp:sp>
    <dsp:sp modelId="{C647F4C6-0616-426D-9C46-3BCF74FB6C7F}">
      <dsp:nvSpPr>
        <dsp:cNvPr id="0" name=""/>
        <dsp:cNvSpPr/>
      </dsp:nvSpPr>
      <dsp:spPr>
        <a:xfrm>
          <a:off x="2360332" y="25496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3470867" y="268271"/>
              </a:moveTo>
              <a:arcTo wR="2374488" hR="2374488" stAng="17849937" swAng="801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08892-9DF9-4077-96BF-8446A9548067}">
      <dsp:nvSpPr>
        <dsp:cNvPr id="0" name=""/>
        <dsp:cNvSpPr/>
      </dsp:nvSpPr>
      <dsp:spPr>
        <a:xfrm>
          <a:off x="5663601" y="837421"/>
          <a:ext cx="2243607" cy="1054190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Комплексные центры социального обслуживания населения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5715062" y="888882"/>
        <a:ext cx="2140685" cy="951268"/>
      </dsp:txXfrm>
    </dsp:sp>
    <dsp:sp modelId="{ABF905EB-62E9-471F-B91B-F0BAC7CFE52B}">
      <dsp:nvSpPr>
        <dsp:cNvPr id="0" name=""/>
        <dsp:cNvSpPr/>
      </dsp:nvSpPr>
      <dsp:spPr>
        <a:xfrm>
          <a:off x="2521235" y="507697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4533902" y="1387001"/>
              </a:moveTo>
              <a:arcTo wR="2374488" hR="2374488" stAng="20125539" swAng="48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9458F-4615-4642-B025-E426F2AA5F53}">
      <dsp:nvSpPr>
        <dsp:cNvPr id="0" name=""/>
        <dsp:cNvSpPr/>
      </dsp:nvSpPr>
      <dsp:spPr>
        <a:xfrm>
          <a:off x="6253992" y="2209631"/>
          <a:ext cx="1933487" cy="947712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Центр реабилитации «Доброе сердце»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6300255" y="2255894"/>
        <a:ext cx="1840961" cy="855186"/>
      </dsp:txXfrm>
    </dsp:sp>
    <dsp:sp modelId="{A9C2946D-8635-48CB-9A12-8B5A7878418C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4699432" y="2857016"/>
              </a:moveTo>
              <a:arcTo wR="2374488" hR="2374488" stAng="703495" swAng="12635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3E86C-5C35-4F95-86AA-F28693321AC0}">
      <dsp:nvSpPr>
        <dsp:cNvPr id="0" name=""/>
        <dsp:cNvSpPr/>
      </dsp:nvSpPr>
      <dsp:spPr>
        <a:xfrm>
          <a:off x="5813878" y="3976647"/>
          <a:ext cx="1422771" cy="771714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Центр «Моя семья»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5851550" y="4014319"/>
        <a:ext cx="1347427" cy="696370"/>
      </dsp:txXfrm>
    </dsp:sp>
    <dsp:sp modelId="{F0CE760F-26C4-4D8C-B7F0-D90877F62860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3544874" y="4440498"/>
              </a:moveTo>
              <a:arcTo wR="2374488" hR="2374488" stAng="3628118" swAng="3265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F5427-0DFF-4AD6-8648-5C1282F19AE3}">
      <dsp:nvSpPr>
        <dsp:cNvPr id="0" name=""/>
        <dsp:cNvSpPr/>
      </dsp:nvSpPr>
      <dsp:spPr>
        <a:xfrm>
          <a:off x="3879224" y="4644114"/>
          <a:ext cx="1934045" cy="827724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Центр для детей инвалидов «Феникс»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3919630" y="4684520"/>
        <a:ext cx="1853233" cy="746912"/>
      </dsp:txXfrm>
    </dsp:sp>
    <dsp:sp modelId="{A40A3BC0-A2A8-4472-B49B-FCFD066E0653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1404581" y="4541855"/>
              </a:moveTo>
              <a:arcTo wR="2374488" hR="2374488" stAng="6846525" swAng="4485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AD26C-4803-4C9C-8C51-8F3F3E966564}">
      <dsp:nvSpPr>
        <dsp:cNvPr id="0" name=""/>
        <dsp:cNvSpPr/>
      </dsp:nvSpPr>
      <dsp:spPr>
        <a:xfrm>
          <a:off x="2413923" y="4020441"/>
          <a:ext cx="1506613" cy="684126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Дом-интернат «Ласка»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2447319" y="4053837"/>
        <a:ext cx="1439821" cy="617334"/>
      </dsp:txXfrm>
    </dsp:sp>
    <dsp:sp modelId="{00F8267D-118A-4AF2-B2E8-8DE24D182A09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406481" y="3703075"/>
              </a:moveTo>
              <a:arcTo wR="2374488" hR="2374488" stAng="8758621" swAng="1445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983C7-8F56-4C2C-AD27-701CC5A59782}">
      <dsp:nvSpPr>
        <dsp:cNvPr id="0" name=""/>
        <dsp:cNvSpPr/>
      </dsp:nvSpPr>
      <dsp:spPr>
        <a:xfrm>
          <a:off x="1677614" y="2284057"/>
          <a:ext cx="1588288" cy="798860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  <a:latin typeface="Monotype Corsiva" pitchFamily="66" charset="0"/>
            </a:rPr>
            <a:t>Алагирский</a:t>
          </a: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 центр помощи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1716611" y="2323054"/>
        <a:ext cx="1510294" cy="720866"/>
      </dsp:txXfrm>
    </dsp:sp>
    <dsp:sp modelId="{91F9A429-E72E-48A9-88F7-886E378D984A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35407" y="1965957"/>
              </a:moveTo>
              <a:arcTo wR="2374488" hR="2374488" stAng="11394423" swAng="1318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082BF-48CB-4BCE-9826-51BCD3647CF0}">
      <dsp:nvSpPr>
        <dsp:cNvPr id="0" name=""/>
        <dsp:cNvSpPr/>
      </dsp:nvSpPr>
      <dsp:spPr>
        <a:xfrm>
          <a:off x="2314604" y="587697"/>
          <a:ext cx="1705252" cy="833546"/>
        </a:xfrm>
        <a:prstGeom prst="roundRect">
          <a:avLst/>
        </a:prstGeom>
        <a:solidFill>
          <a:srgbClr val="FFFF00"/>
        </a:solidFill>
        <a:ln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Центр «</a:t>
          </a:r>
          <a:r>
            <a:rPr lang="ru-RU" sz="1800" b="1" kern="1200" dirty="0" err="1" smtClean="0">
              <a:solidFill>
                <a:srgbClr val="002060"/>
              </a:solidFill>
              <a:latin typeface="Monotype Corsiva" pitchFamily="66" charset="0"/>
            </a:rPr>
            <a:t>Тамиск</a:t>
          </a: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»</a:t>
          </a:r>
          <a:endParaRPr lang="ru-RU" sz="18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2355294" y="628387"/>
        <a:ext cx="1623872" cy="752166"/>
      </dsp:txXfrm>
    </dsp:sp>
    <dsp:sp modelId="{068272A1-C92C-425B-9649-13ACE86097F8}">
      <dsp:nvSpPr>
        <dsp:cNvPr id="0" name=""/>
        <dsp:cNvSpPr/>
      </dsp:nvSpPr>
      <dsp:spPr>
        <a:xfrm>
          <a:off x="2471758" y="308998"/>
          <a:ext cx="4748977" cy="4748977"/>
        </a:xfrm>
        <a:custGeom>
          <a:avLst/>
          <a:gdLst/>
          <a:ahLst/>
          <a:cxnLst/>
          <a:rect l="0" t="0" r="0" b="0"/>
          <a:pathLst>
            <a:path>
              <a:moveTo>
                <a:pt x="1259647" y="277985"/>
              </a:moveTo>
              <a:arcTo wR="2374488" hR="2374488" stAng="14519859" swAng="21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DEA386-E66F-47A5-BE71-F0B2F2A46E6F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65F8E8-D7DE-4A96-92B3-88754A2C08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510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C3687-1B6A-43BE-A221-52E812E0BDD5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EF9E-7178-497F-84EE-D363D62A6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31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F6D8-1842-4B84-9EAE-8D2961A9D2FF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DC05-CDD4-4B96-BA45-D61C42115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26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7A53-AC19-4674-802E-B14B98BDCC86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6CE34-57B3-4AC9-961E-9AC2034EB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0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67D0-62FB-4BCF-B02E-B92815538F4D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D392-94C0-4328-B007-BAD3AD68E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1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AAAF4A-94A3-4CD9-8453-AA4E7646B2AC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1675-E90E-4D61-892F-D4C80BD5A8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9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AD8-3AED-47AA-B082-3CFF4926DD0C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28E2-7FD4-483C-86D2-EA32814F13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77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1CED-4C85-4A67-9926-827FF4B6D949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B4B03-D6C4-47E6-9DB6-70028235B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2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78B8-658E-4B3E-AF83-95501C3817FD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C16F-EE8A-48C4-9BE0-05771088D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26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256AC-14E3-4F94-A32C-F904DDBB417F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D774-1557-49D2-BF42-D18C93810C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3695-037F-49F0-9C6E-2E167A1F218A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28C12-7774-4797-AB9D-C22D686A0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10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55303-CEBF-4E72-86AE-1D4EC2405124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BE19-E493-4F2D-9455-ED4A98B1E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0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AC7BD3-259F-4857-848D-42311932CAB2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83FCBA77-5364-4AAF-90D1-D53DA0D9486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3" r:id="rId2"/>
    <p:sldLayoutId id="2147483841" r:id="rId3"/>
    <p:sldLayoutId id="2147483834" r:id="rId4"/>
    <p:sldLayoutId id="2147483835" r:id="rId5"/>
    <p:sldLayoutId id="2147483836" r:id="rId6"/>
    <p:sldLayoutId id="2147483842" r:id="rId7"/>
    <p:sldLayoutId id="2147483837" r:id="rId8"/>
    <p:sldLayoutId id="2147483843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524496" y="1223938"/>
            <a:ext cx="4143404" cy="5634063"/>
          </a:xfrm>
          <a:prstGeom prst="rect">
            <a:avLst/>
          </a:prstGeom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7413626" y="5429251"/>
            <a:ext cx="2982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Заместитель Министра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А.К. Мамаева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июнь  2017 г.</a:t>
            </a:r>
          </a:p>
        </p:txBody>
      </p:sp>
      <p:pic>
        <p:nvPicPr>
          <p:cNvPr id="9220" name="Picture 2" descr="http://www.prgu-95.ru/files/Oset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71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810000" y="1"/>
            <a:ext cx="6000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70C0"/>
              </a:solidFill>
              <a:latin typeface="Corbel" pitchFamily="34" charset="0"/>
              <a:cs typeface="Arial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70C0"/>
              </a:solidFill>
              <a:latin typeface="Corbel" pitchFamily="34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Всероссийский семинар – совещание по вопросам развития эффективных практик социального сопровождения семей с детьми, нуждающихся в социальной помощи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524000" y="0"/>
            <a:ext cx="1841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2423592" y="2786064"/>
            <a:ext cx="87849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Тема выступления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Внедрение социального сопровождения семей с детьми на территории Республики Северная Осетия-Алания и его влияние на качество помощи оказываемой семьям с детьми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E3030"/>
                </a:solidFill>
              </a:rPr>
              <a:t>Число родителей, лишенных родительских прав (по годам)</a:t>
            </a:r>
            <a:endParaRPr lang="ru-RU" sz="2800" dirty="0">
              <a:solidFill>
                <a:srgbClr val="CE3030"/>
              </a:solidFill>
            </a:endParaRP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smtClean="0"/>
              <a:t> </a:t>
            </a:r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06138"/>
              </p:ext>
            </p:extLst>
          </p:nvPr>
        </p:nvGraphicFramePr>
        <p:xfrm>
          <a:off x="2667001" y="1643064"/>
          <a:ext cx="8973615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6504996" imgH="3932261" progId="Excel.Chart.8">
                  <p:embed/>
                </p:oleObj>
              </mc:Choice>
              <mc:Fallback>
                <p:oleObj r:id="rId3" imgW="6504996" imgH="3932261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1643064"/>
                        <a:ext cx="8973615" cy="4929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6" y="285751"/>
            <a:ext cx="7648575" cy="12747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>
                <a:solidFill>
                  <a:srgbClr val="CE3030"/>
                </a:solidFill>
              </a:rPr>
              <a:t>Доля детей, оставшихся без попечения родителей, т.ч.переданных </a:t>
            </a:r>
            <a:r>
              <a:rPr lang="ru-RU" sz="2000" b="1" dirty="0" err="1">
                <a:solidFill>
                  <a:srgbClr val="CE3030"/>
                </a:solidFill>
              </a:rPr>
              <a:t>неродственниками</a:t>
            </a:r>
            <a:r>
              <a:rPr lang="ru-RU" sz="2000" b="1" dirty="0">
                <a:solidFill>
                  <a:srgbClr val="CE3030"/>
                </a:solidFill>
              </a:rPr>
              <a:t> (в приемные семьи, на усыновление (удочерение), под опеку (попечительство), охваченных  другими формами семейного устройства</a:t>
            </a:r>
            <a:r>
              <a:rPr lang="ru-RU" sz="1800" b="1" dirty="0">
                <a:solidFill>
                  <a:srgbClr val="CE3030"/>
                </a:solidFill>
              </a:rPr>
              <a:t>.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graphicFrame>
        <p:nvGraphicFramePr>
          <p:cNvPr id="2050" name="Диаграм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631479"/>
              </p:ext>
            </p:extLst>
          </p:nvPr>
        </p:nvGraphicFramePr>
        <p:xfrm>
          <a:off x="1775520" y="1857375"/>
          <a:ext cx="9001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7145131" imgH="4572396" progId="Excel.Chart.8">
                  <p:embed/>
                </p:oleObj>
              </mc:Choice>
              <mc:Fallback>
                <p:oleObj r:id="rId3" imgW="7145131" imgH="4572396" progId="Excel.Chart.8">
                  <p:embed/>
                  <p:pic>
                    <p:nvPicPr>
                      <p:cNvPr id="0" name="Диаграмма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857375"/>
                        <a:ext cx="9001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88640"/>
            <a:ext cx="999913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E3030"/>
                </a:solidFill>
              </a:rPr>
              <a:t>Доля детей – сирот и детей, оставшихся без попечения родителей, в численности детского населения республики (%)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15254"/>
              </p:ext>
            </p:extLst>
          </p:nvPr>
        </p:nvGraphicFramePr>
        <p:xfrm>
          <a:off x="1847528" y="1447800"/>
          <a:ext cx="8610922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7504826" imgH="4797968" progId="Excel.Chart.8">
                  <p:embed/>
                </p:oleObj>
              </mc:Choice>
              <mc:Fallback>
                <p:oleObj r:id="rId3" imgW="7504826" imgH="4797968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1447800"/>
                        <a:ext cx="8610922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Нина\Desktop\gori_osetii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2"/>
          <a:stretch/>
        </p:blipFill>
        <p:spPr bwMode="auto">
          <a:xfrm>
            <a:off x="1343472" y="17465"/>
            <a:ext cx="10848528" cy="68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3595689" y="2071689"/>
            <a:ext cx="521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167063" y="428625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3948983"/>
              </p:ext>
            </p:extLst>
          </p:nvPr>
        </p:nvGraphicFramePr>
        <p:xfrm>
          <a:off x="1775520" y="1357314"/>
          <a:ext cx="9865095" cy="543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095876" y="3286126"/>
            <a:ext cx="1643063" cy="71437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Опека и попечительство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6064" y="4214813"/>
            <a:ext cx="1214437" cy="571500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КДН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703219" y="3893344"/>
            <a:ext cx="35718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81314" y="285751"/>
            <a:ext cx="7570787" cy="1071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E3030"/>
                </a:solidFill>
              </a:rPr>
              <a:t>Министерство труда и социального развития Республики Северная Осетия-Алания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http://myfamily-15.ru/images/igallery/resized/101-200/foto_02-131-960-690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8263" y="4655571"/>
            <a:ext cx="2846376" cy="213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http://myfamily-15.ru/images/igallery/resized/201-300/foto_01-237-960-690-80.jpg"/>
          <p:cNvPicPr>
            <a:picLocks noChangeAspect="1" noChangeArrowheads="1"/>
          </p:cNvPicPr>
          <p:nvPr/>
        </p:nvPicPr>
        <p:blipFill>
          <a:blip r:embed="rId3"/>
          <a:srcRect t="12121"/>
          <a:stretch>
            <a:fillRect/>
          </a:stretch>
        </p:blipFill>
        <p:spPr bwMode="auto">
          <a:xfrm>
            <a:off x="1524001" y="2571744"/>
            <a:ext cx="314327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myfamily-15.ru/images/igallery/resized/101-200/foto_01-154-960-690-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845" y="2244939"/>
            <a:ext cx="3275004" cy="245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://myfamily-15.ru/images/igallery/resized/101-200/foto_01-177-960-690-80.jpg"/>
          <p:cNvPicPr>
            <a:picLocks noChangeAspect="1" noChangeArrowheads="1"/>
          </p:cNvPicPr>
          <p:nvPr/>
        </p:nvPicPr>
        <p:blipFill>
          <a:blip r:embed="rId5"/>
          <a:srcRect l="7667" r="8006"/>
          <a:stretch>
            <a:fillRect/>
          </a:stretch>
        </p:blipFill>
        <p:spPr bwMode="auto">
          <a:xfrm>
            <a:off x="5134815" y="2604506"/>
            <a:ext cx="3143240" cy="209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938" y="0"/>
            <a:ext cx="7499350" cy="857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E3030"/>
                </a:solidFill>
              </a:rPr>
              <a:t>Центр «Моя семья»</a:t>
            </a:r>
            <a:endParaRPr lang="ru-RU" dirty="0">
              <a:solidFill>
                <a:srgbClr val="CE30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785814"/>
            <a:ext cx="9865096" cy="2071687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</a:t>
            </a:r>
            <a:r>
              <a:rPr lang="ru-RU" sz="20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экстренной социально – психологической помощи детям и семьям с детьми</a:t>
            </a:r>
          </a:p>
          <a:p>
            <a:pPr>
              <a:defRPr/>
            </a:pPr>
            <a:r>
              <a:rPr lang="ru-RU" sz="20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сопровождения и поддержки замещающих семей</a:t>
            </a:r>
          </a:p>
          <a:p>
            <a:pPr>
              <a:defRPr/>
            </a:pPr>
            <a:r>
              <a:rPr lang="ru-RU" sz="20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</a:t>
            </a:r>
            <a:r>
              <a:rPr lang="ru-RU" sz="2000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постинтернатного</a:t>
            </a:r>
            <a:r>
              <a:rPr lang="ru-RU" sz="20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сопровождения и социальной адаптации выпускников детских домов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0966" name="Picture 6" descr="http://myfamily-15.ru/images/igallery/resized/201-300/foto_04-205-960-690-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7927" y="4604757"/>
            <a:ext cx="2905114" cy="217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http://myfamily-15.ru/images/igallery/resized/101-200/foto_01-130-960-690-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3024" y="4422822"/>
            <a:ext cx="3203566" cy="240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D:\фонд 15-16\обучение по программе 2016 г\сайт комплекс мер\IMG-20161112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912" y="3861048"/>
            <a:ext cx="4000528" cy="2781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2524125" y="285750"/>
            <a:ext cx="7791450" cy="10112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Обучение специалистов на </a:t>
            </a:r>
            <a:r>
              <a:rPr lang="ru-RU" sz="2400" b="1" dirty="0" err="1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стажировочных</a:t>
            </a:r>
            <a:r>
              <a:rPr lang="ru-RU" sz="24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площадках Фонда поддержки детей, находящихся в трудной  жизненной ситуации</a:t>
            </a:r>
          </a:p>
        </p:txBody>
      </p:sp>
      <p:pic>
        <p:nvPicPr>
          <p:cNvPr id="11272" name="Picture 8" descr="D:\фонд 15-16\обучение по программе 2016 г\фото калуга\IMG_09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440441"/>
            <a:ext cx="4572032" cy="2905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3" name="Picture 9" descr="D:\фонд 15-16\обучение по программе 2016 г\сайт комплекс мер\IMG-20161021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6713" y="3734557"/>
            <a:ext cx="4643470" cy="281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76" name="Picture 12" descr="D:\фонд 15-16\обучение по программе 2016 г\фото калуга\DSC_0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6699" y="1765469"/>
            <a:ext cx="3857652" cy="2564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социальном сопровождении находятся</a:t>
            </a:r>
            <a:r>
              <a:rPr lang="ru-RU" sz="3600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914464" y="1382994"/>
            <a:ext cx="10158199" cy="5267325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ru-RU" b="1" dirty="0" smtClean="0"/>
              <a:t> </a:t>
            </a: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11 921 семья, из них:   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813 - замещающих  семьи; 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2 818  </a:t>
            </a: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семей, воспитывающих детей-инвалидов;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1 300 </a:t>
            </a: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семьи, воспитывающие детей  с ОВЗ;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3 133 - многодетных семей;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1 958 </a:t>
            </a: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неполных семей;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352 семьи, находящихся в социально опасном положении;</a:t>
            </a:r>
          </a:p>
          <a:p>
            <a:pPr>
              <a:spcBef>
                <a:spcPts val="1800"/>
              </a:spcBef>
              <a:defRPr/>
            </a:pP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1 245 </a:t>
            </a:r>
            <a:r>
              <a:rPr lang="ru-RU" sz="2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семей, находящихся в трудной жизненной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Нина\Downloads\IMG_9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244" y="4464852"/>
            <a:ext cx="319147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7" name="Picture 11" descr="C:\Users\F2C7~1\AppData\Local\Temp\Rar$DIa0.344\IMG_20170601_154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03" y="1237148"/>
            <a:ext cx="5072098" cy="3804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2524126" y="1071564"/>
            <a:ext cx="7929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ru-RU" sz="1600"/>
          </a:p>
        </p:txBody>
      </p:sp>
      <p:pic>
        <p:nvPicPr>
          <p:cNvPr id="18437" name="Picture 2" descr="http://www.prgu-95.ru/files/Oseti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4287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:\Users\F2C7~1\AppData\Local\Temp\Rar$DIa0.525\IMG_4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1" y="4071942"/>
            <a:ext cx="3571901" cy="267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2952751" y="-45868"/>
            <a:ext cx="90479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Служба </a:t>
            </a:r>
            <a:r>
              <a:rPr lang="ru-RU" sz="2000" b="1" dirty="0" err="1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постинтернатного</a:t>
            </a:r>
            <a:r>
              <a:rPr lang="ru-RU" sz="2000" b="1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сопровождения и социальной адаптации лиц из числа детей-сирот и детей, оставшихся без попечения родителей</a:t>
            </a:r>
            <a:r>
              <a:rPr lang="ru-RU" sz="2000" dirty="0">
                <a:solidFill>
                  <a:srgbClr val="CE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.</a:t>
            </a:r>
          </a:p>
        </p:txBody>
      </p:sp>
      <p:pic>
        <p:nvPicPr>
          <p:cNvPr id="14348" name="Picture 12" descr="C:\Users\F2C7~1\AppData\Local\Temp\Rar$DIa0.968\IMG_7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77" y="1459082"/>
            <a:ext cx="3143272" cy="2925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042" y="142852"/>
            <a:ext cx="7291408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Республиканский дом-интернат для умственно</a:t>
            </a:r>
            <a:br>
              <a:rPr lang="ru-RU" sz="2000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000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отсталых детей «Ласка» </a:t>
            </a:r>
            <a:r>
              <a:rPr lang="ru-RU" sz="22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5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5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18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ea typeface="Times New Roman"/>
                <a:cs typeface="Times New Roman"/>
              </a:rPr>
              <a:t>Центр дневного пребывания детей – инвалидов </a:t>
            </a:r>
            <a:br>
              <a:rPr lang="ru-RU" sz="18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ea typeface="Times New Roman"/>
                <a:cs typeface="Times New Roman"/>
              </a:rPr>
              <a:t>«Дом Солнца»</a:t>
            </a:r>
            <a:endParaRPr lang="ru-RU" sz="180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50" y="1571625"/>
            <a:ext cx="9047906" cy="51435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200" b="1" dirty="0">
                <a:solidFill>
                  <a:srgbClr val="CE3030"/>
                </a:solidFill>
                <a:latin typeface="+mj-lt"/>
                <a:cs typeface="Times New Roman" pitchFamily="18" charset="0"/>
              </a:rPr>
              <a:t>Основные задачи:</a:t>
            </a:r>
          </a:p>
          <a:p>
            <a:pPr>
              <a:spcBef>
                <a:spcPts val="0"/>
              </a:spcBef>
              <a:defRPr/>
            </a:pPr>
            <a:r>
              <a:rPr lang="ru-RU" sz="21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профилактика отказов от детей и сохранение детей в семье;</a:t>
            </a:r>
          </a:p>
          <a:p>
            <a:pPr>
              <a:spcBef>
                <a:spcPts val="0"/>
              </a:spcBef>
              <a:defRPr/>
            </a:pPr>
            <a:r>
              <a:rPr lang="ru-RU" sz="21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содействие   занятости родителей, воспитывающих детей-инвалидов;</a:t>
            </a:r>
          </a:p>
          <a:p>
            <a:pPr>
              <a:spcBef>
                <a:spcPts val="0"/>
              </a:spcBef>
              <a:defRPr/>
            </a:pPr>
            <a:r>
              <a:rPr lang="ru-RU" sz="21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создание условий, способствующих актуализации потенциала семьи, преодоление изолированности семьи;</a:t>
            </a:r>
          </a:p>
          <a:p>
            <a:pPr>
              <a:spcBef>
                <a:spcPts val="0"/>
              </a:spcBef>
              <a:defRPr/>
            </a:pPr>
            <a:r>
              <a:rPr lang="ru-RU" sz="21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реализация интеллектуального потенциала ребенка-инвалида, медико-социально-педагогическая  реабилитация, подготовка к самостоятельной жизни.</a:t>
            </a:r>
          </a:p>
          <a:p>
            <a:pPr>
              <a:spcBef>
                <a:spcPts val="0"/>
              </a:spcBef>
              <a:defRPr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юдмила\Desktop\Логопед\IMG_027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38283" y="1428736"/>
            <a:ext cx="135156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9" name="Picture 2" descr="G:\1255781687632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42875"/>
            <a:ext cx="11572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Яна\Desktop\Безымянный1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38282" y="4357694"/>
            <a:ext cx="1556912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1" y="5143512"/>
            <a:ext cx="1928813" cy="150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D:\myDocuments\ВИКА\феникс\радуга\11.09.2014 радуга\IMG_02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9074" y="5072074"/>
            <a:ext cx="2143148" cy="1608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F2C7~1\AppData\Local\Temp\Rar$DIa0.571\P12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97" y="4695793"/>
            <a:ext cx="3109874" cy="2077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3" name="Picture 5" descr="C:\Users\F2C7~1\AppData\Local\Temp\Rar$DIa0.013\P126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581128"/>
            <a:ext cx="3074796" cy="205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8374" name="Picture 6" descr="C:\Users\F2C7~1\AppData\Local\Temp\Rar$DIa0.435\P126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784" y="2994314"/>
            <a:ext cx="2571736" cy="171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0" name="Picture 2" descr="C:\Users\F2C7~1\AppData\Local\Temp\Rar$DIa0.971\IMG-20161112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352" y="1352944"/>
            <a:ext cx="187524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0" y="1"/>
            <a:ext cx="7499350" cy="1285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>
                <a:solidFill>
                  <a:srgbClr val="CE3030"/>
                </a:solidFill>
              </a:rPr>
              <a:t>Комплекс мер  Республики Северная Осетия – Алания  по развитию эффективных практик активной поддержки родителей, воспитывающих детей-инвалидов и детей с ограниченными возможностями здоровья «ИНТЕГРАЦИЯ»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0" y="1571625"/>
            <a:ext cx="8690148" cy="1428750"/>
          </a:xfrm>
        </p:spPr>
        <p:txBody>
          <a:bodyPr/>
          <a:lstStyle/>
          <a:p>
            <a:pPr>
              <a:defRPr/>
            </a:pPr>
            <a:r>
              <a:rPr lang="ru-RU" sz="1800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Проведение специальных профилактических и реабилитационных программ «Поверь в себя» для всей семьи ребенка-инвалида (включая родителей, здоровых братьев и сестер)  на базе санаторных и реабилитационных учреждений республики.</a:t>
            </a:r>
            <a:endParaRPr lang="ru-RU" sz="1800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8372" name="Picture 4" descr="C:\Users\F2C7~1\AppData\Local\Temp\Rar$DIa0.934\P1260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7664" y="2895992"/>
            <a:ext cx="3428992" cy="2290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E3030"/>
                </a:solidFill>
              </a:rPr>
              <a:t>Количество впервые выявляемых детей-сирот и детей, оставшихся без попечения родителей</a:t>
            </a:r>
          </a:p>
        </p:txBody>
      </p:sp>
      <p:graphicFrame>
        <p:nvGraphicFramePr>
          <p:cNvPr id="2867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09876" y="1857376"/>
          <a:ext cx="7643813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3" imgW="7645047" imgH="4712616" progId="Excel.Chart.8">
                  <p:embed/>
                </p:oleObj>
              </mc:Choice>
              <mc:Fallback>
                <p:oleObj r:id="rId3" imgW="7645047" imgH="4712616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1857376"/>
                        <a:ext cx="7643813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2783</TotalTime>
  <Words>367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Диаграмма Microsoft Excel</vt:lpstr>
      <vt:lpstr>Презентация PowerPoint</vt:lpstr>
      <vt:lpstr>Министерство труда и социального развития Республики Северная Осетия-Алания</vt:lpstr>
      <vt:lpstr>Центр «Моя семья»</vt:lpstr>
      <vt:lpstr>Обучение специалистов на стажировочных площадках Фонда поддержки детей, находящихся в трудной  жизненной ситуации</vt:lpstr>
      <vt:lpstr>На социальном сопровождении находятся:</vt:lpstr>
      <vt:lpstr>Презентация PowerPoint</vt:lpstr>
      <vt:lpstr>Республиканский дом-интернат для умственно  отсталых детей «Ласка»  Центр дневного пребывания детей – инвалидов  «Дом Солнца»</vt:lpstr>
      <vt:lpstr>  Комплекс мер  Республики Северная Осетия – Алания  по развитию эффективных практик активной поддержки родителей, воспитывающих детей-инвалидов и детей с ограниченными возможностями здоровья «ИНТЕГРАЦИЯ» </vt:lpstr>
      <vt:lpstr>Количество впервые выявляемых детей-сирот и детей, оставшихся без попечения родителей</vt:lpstr>
      <vt:lpstr>Число родителей, лишенных родительских прав (по годам)</vt:lpstr>
      <vt:lpstr>  Доля детей, оставшихся без попечения родителей, т.ч.переданных неродственниками (в приемные семьи, на усыновление (удочерение), под опеку (попечительство), охваченных  другими формами семейного устройства. </vt:lpstr>
      <vt:lpstr>Доля детей – сирот и детей, оставшихся без попечения родителей, в численности детского населения республики (%)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Ульянова Ольга Вячеславовна</cp:lastModifiedBy>
  <cp:revision>227</cp:revision>
  <dcterms:created xsi:type="dcterms:W3CDTF">2013-05-17T07:46:40Z</dcterms:created>
  <dcterms:modified xsi:type="dcterms:W3CDTF">2017-07-06T09:45:00Z</dcterms:modified>
</cp:coreProperties>
</file>